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-929606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idx="13"/>
          </p:nvPr>
        </p:nvSpPr>
        <p:spPr>
          <a:xfrm>
            <a:off x="2451058" y="-138499"/>
            <a:ext cx="13525502" cy="901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rstudio.com/products/rstudio/download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s://travis-ci.com/signin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2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-scm.com/downloads" TargetMode="Externa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cran.r-project.org/" TargetMode="Externa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I與.Rmd文件編輯 Ver 0.7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CI與.Rmd文件編輯 Ver 0.71</a:t>
            </a:r>
          </a:p>
        </p:txBody>
      </p:sp>
      <p:sp>
        <p:nvSpPr>
          <p:cNvPr id="120" name="Teut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Teuton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4829" t="0" r="14829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156" name="安裝 RStud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安裝 RStudio</a:t>
            </a:r>
          </a:p>
        </p:txBody>
      </p:sp>
      <p:sp>
        <p:nvSpPr>
          <p:cNvPr id="157" name="https://rstudio.com/products/rstudio/download/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56362">
              <a:defRPr sz="3660"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https://rstudio.com/products/rstudio/download/</a:t>
            </a:r>
          </a:p>
          <a:p>
            <a:pPr defTabSz="356362">
              <a:defRPr sz="2257"/>
            </a:pPr>
            <a:r>
              <a:t>使用一般 Desktop 版本，依預設流程安裝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53608" y="602252"/>
            <a:ext cx="9497237" cy="4222494"/>
          </a:xfrm>
          <a:prstGeom prst="rect">
            <a:avLst/>
          </a:prstGeom>
        </p:spPr>
      </p:pic>
      <p:sp>
        <p:nvSpPr>
          <p:cNvPr id="160" name="安裝套件"/>
          <p:cNvSpPr txBox="1"/>
          <p:nvPr>
            <p:ph type="title"/>
          </p:nvPr>
        </p:nvSpPr>
        <p:spPr>
          <a:xfrm>
            <a:off x="1270000" y="5243314"/>
            <a:ext cx="10464800" cy="1422401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安裝套件</a:t>
            </a:r>
          </a:p>
        </p:txBody>
      </p:sp>
      <p:sp>
        <p:nvSpPr>
          <p:cNvPr id="161" name="打開 RStudio，如圖所示找到 Packages 標籤，點選下一列的…"/>
          <p:cNvSpPr txBox="1"/>
          <p:nvPr>
            <p:ph type="body" sz="quarter" idx="1"/>
          </p:nvPr>
        </p:nvSpPr>
        <p:spPr>
          <a:xfrm>
            <a:off x="1270000" y="6601717"/>
            <a:ext cx="10464800" cy="2252608"/>
          </a:xfrm>
          <a:prstGeom prst="rect">
            <a:avLst/>
          </a:prstGeom>
        </p:spPr>
        <p:txBody>
          <a:bodyPr/>
          <a:lstStyle/>
          <a:p>
            <a:pPr defTabSz="467359">
              <a:defRPr sz="2960"/>
            </a:pPr>
            <a:r>
              <a:t>打開 RStudio，如圖所示找到 Packages 標籤，點選下一列的 </a:t>
            </a:r>
          </a:p>
          <a:p>
            <a:pPr defTabSz="467359">
              <a:defRPr sz="2960"/>
            </a:pPr>
            <a:r>
              <a:t>Install 按鈕，在彈跳視窗的第二行輸入 rmarkdown 然後按下 install 即可安裝該套件，重複此動作來安裝 knitr 和 tinytex 套件</a:t>
            </a:r>
          </a:p>
        </p:txBody>
      </p:sp>
      <p:sp>
        <p:nvSpPr>
          <p:cNvPr id="162" name="1"/>
          <p:cNvSpPr txBox="1"/>
          <p:nvPr/>
        </p:nvSpPr>
        <p:spPr>
          <a:xfrm>
            <a:off x="10015998" y="1499388"/>
            <a:ext cx="36850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3" name="2"/>
          <p:cNvSpPr txBox="1"/>
          <p:nvPr/>
        </p:nvSpPr>
        <p:spPr>
          <a:xfrm>
            <a:off x="7460742" y="2039523"/>
            <a:ext cx="36850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4" name="3"/>
          <p:cNvSpPr txBox="1"/>
          <p:nvPr/>
        </p:nvSpPr>
        <p:spPr>
          <a:xfrm>
            <a:off x="1706222" y="2039523"/>
            <a:ext cx="36850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5" name="4"/>
          <p:cNvSpPr txBox="1"/>
          <p:nvPr/>
        </p:nvSpPr>
        <p:spPr>
          <a:xfrm>
            <a:off x="4656193" y="3992321"/>
            <a:ext cx="36850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/>
                </a:solidFill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612" r="0" b="5612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168" name="如果你沒安裝 latex，就裝tinyte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defRPr sz="5520"/>
            </a:lvl1pPr>
          </a:lstStyle>
          <a:p>
            <a:pPr/>
            <a:r>
              <a:t>如果你沒安裝 latex，就裝tinytex</a:t>
            </a:r>
          </a:p>
        </p:txBody>
      </p:sp>
      <p:sp>
        <p:nvSpPr>
          <p:cNvPr id="169" name="點選 Console 標籤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點選 Console 標籤</a:t>
            </a:r>
          </a:p>
          <a:p>
            <a:pPr defTabSz="449833">
              <a:defRPr sz="2849"/>
            </a:pPr>
            <a:r>
              <a:t>輸入 tinytex::install_tinytex()，按下 Enter</a:t>
            </a:r>
          </a:p>
        </p:txBody>
      </p:sp>
      <p:sp>
        <p:nvSpPr>
          <p:cNvPr id="170" name="1"/>
          <p:cNvSpPr txBox="1"/>
          <p:nvPr/>
        </p:nvSpPr>
        <p:spPr>
          <a:xfrm>
            <a:off x="2730822" y="928239"/>
            <a:ext cx="396749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-624705"/>
                    <a:lumOff val="1372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1" name="2"/>
          <p:cNvSpPr txBox="1"/>
          <p:nvPr/>
        </p:nvSpPr>
        <p:spPr>
          <a:xfrm>
            <a:off x="2730822" y="2112382"/>
            <a:ext cx="396749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-1109302"/>
                    <a:lumOff val="-6470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截圖 2020-06-15 下午1.11.54.png" descr="截圖 2020-06-15 下午1.11.5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83" t="0" r="783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174" name="設定 Git 使用帳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設定 Git 使用帳戶</a:t>
            </a:r>
          </a:p>
        </p:txBody>
      </p:sp>
      <p:sp>
        <p:nvSpPr>
          <p:cNvPr id="175" name="找到 Terminal 標籤，告知使用者帳戶與信箱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找到 Terminal 標籤，告知使用者帳戶與信箱</a:t>
            </a:r>
          </a:p>
        </p:txBody>
      </p:sp>
      <p:sp>
        <p:nvSpPr>
          <p:cNvPr id="176" name="線條"/>
          <p:cNvSpPr/>
          <p:nvPr/>
        </p:nvSpPr>
        <p:spPr>
          <a:xfrm>
            <a:off x="2855106" y="2725265"/>
            <a:ext cx="1270001" cy="1"/>
          </a:xfrm>
          <a:prstGeom prst="line">
            <a:avLst/>
          </a:prstGeom>
          <a:ln w="254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線條"/>
          <p:cNvSpPr/>
          <p:nvPr/>
        </p:nvSpPr>
        <p:spPr>
          <a:xfrm>
            <a:off x="1735639" y="4472672"/>
            <a:ext cx="4132982" cy="1"/>
          </a:xfrm>
          <a:prstGeom prst="line">
            <a:avLst/>
          </a:prstGeom>
          <a:ln w="254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線條"/>
          <p:cNvSpPr/>
          <p:nvPr/>
        </p:nvSpPr>
        <p:spPr>
          <a:xfrm>
            <a:off x="1800316" y="3831017"/>
            <a:ext cx="3379580" cy="1"/>
          </a:xfrm>
          <a:prstGeom prst="line">
            <a:avLst/>
          </a:prstGeom>
          <a:ln w="254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線條"/>
          <p:cNvSpPr/>
          <p:nvPr/>
        </p:nvSpPr>
        <p:spPr>
          <a:xfrm>
            <a:off x="7972678" y="4207311"/>
            <a:ext cx="3143462" cy="1"/>
          </a:xfrm>
          <a:prstGeom prst="line">
            <a:avLst/>
          </a:prstGeom>
          <a:ln w="254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0" name="線條"/>
          <p:cNvSpPr/>
          <p:nvPr/>
        </p:nvSpPr>
        <p:spPr>
          <a:xfrm>
            <a:off x="7995806" y="3480429"/>
            <a:ext cx="3097206" cy="1"/>
          </a:xfrm>
          <a:prstGeom prst="line">
            <a:avLst/>
          </a:prstGeom>
          <a:ln w="254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一次一行，第三行確認結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一次一行，第三行確認結果</a:t>
            </a:r>
          </a:p>
        </p:txBody>
      </p:sp>
      <p:sp>
        <p:nvSpPr>
          <p:cNvPr id="183" name="git config --global user.name '你的帳號名稱'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config --global user.name '你的帳號名稱'</a:t>
            </a:r>
          </a:p>
          <a:p>
            <a:pPr/>
            <a:r>
              <a:t>git config --global user.email '你的註冊信箱@example.com'</a:t>
            </a:r>
          </a:p>
          <a:p>
            <a:pPr/>
            <a:r>
              <a:t>git config --global --list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截圖 2020-06-15 下午2.05.38.png" descr="截圖 2020-06-15 下午2.05.3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14096" y="1033143"/>
            <a:ext cx="9568323" cy="5185414"/>
          </a:xfrm>
          <a:prstGeom prst="rect">
            <a:avLst/>
          </a:prstGeom>
        </p:spPr>
      </p:pic>
      <p:sp>
        <p:nvSpPr>
          <p:cNvPr id="186" name="將 repository 複製到 RStud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6160"/>
            </a:lvl1pPr>
          </a:lstStyle>
          <a:p>
            <a:pPr/>
            <a:r>
              <a:t>將 repository 複製到 RStudio</a:t>
            </a:r>
          </a:p>
        </p:txBody>
      </p:sp>
      <p:sp>
        <p:nvSpPr>
          <p:cNvPr id="187" name="點擊 Clone or download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點擊 Clone or download</a:t>
            </a:r>
          </a:p>
          <a:p>
            <a:pPr defTabSz="449833">
              <a:defRPr sz="2849"/>
            </a:pPr>
            <a:r>
              <a:t>點擊右側圖片複製連結</a:t>
            </a:r>
          </a:p>
        </p:txBody>
      </p:sp>
      <p:sp>
        <p:nvSpPr>
          <p:cNvPr id="188" name="簡單相框"/>
          <p:cNvSpPr/>
          <p:nvPr/>
        </p:nvSpPr>
        <p:spPr>
          <a:xfrm>
            <a:off x="9461378" y="380553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截圖 2020-06-15 下午2.08.40.png" descr="截圖 2020-06-15 下午2.08.40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12" t="0" r="1012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191" name="將 repository 複製到 RStud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6160"/>
            </a:lvl1pPr>
          </a:lstStyle>
          <a:p>
            <a:pPr/>
            <a:r>
              <a:t>將 repository 複製到 RStudio</a:t>
            </a:r>
          </a:p>
        </p:txBody>
      </p:sp>
      <p:sp>
        <p:nvSpPr>
          <p:cNvPr id="192" name="回到 RStudio，上方 File -&gt; New Projec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回到 RStudio，上方 File -&gt; New Project…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截圖 2020-06-15 下午2.15.41.png" descr="截圖 2020-06-15 下午2.15.4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15856" y="746610"/>
            <a:ext cx="8164803" cy="5758480"/>
          </a:xfrm>
          <a:prstGeom prst="rect">
            <a:avLst/>
          </a:prstGeom>
        </p:spPr>
      </p:pic>
      <p:sp>
        <p:nvSpPr>
          <p:cNvPr id="195" name="將 repository 複製到 RStud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6160"/>
            </a:lvl1pPr>
          </a:lstStyle>
          <a:p>
            <a:pPr/>
            <a:r>
              <a:t>將 repository 複製到 RStudio</a:t>
            </a:r>
          </a:p>
        </p:txBody>
      </p:sp>
      <p:sp>
        <p:nvSpPr>
          <p:cNvPr id="196" name="Version control -&gt; Gi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3071"/>
            </a:pPr>
            <a:r>
              <a:t>Version control -&gt; Git</a:t>
            </a:r>
          </a:p>
          <a:p>
            <a:pPr defTabSz="484886">
              <a:defRPr sz="3071"/>
            </a:pPr>
            <a:r>
              <a:t>第一行貼上網址，左下方打勾，然後 Create Project</a:t>
            </a:r>
          </a:p>
        </p:txBody>
      </p:sp>
      <p:sp>
        <p:nvSpPr>
          <p:cNvPr id="197" name="線條"/>
          <p:cNvSpPr/>
          <p:nvPr/>
        </p:nvSpPr>
        <p:spPr>
          <a:xfrm>
            <a:off x="4496286" y="2766814"/>
            <a:ext cx="4347879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簡單相框"/>
          <p:cNvSpPr/>
          <p:nvPr/>
        </p:nvSpPr>
        <p:spPr>
          <a:xfrm>
            <a:off x="2555134" y="5986853"/>
            <a:ext cx="406604" cy="406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49" t="0" r="649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201" name="新增一份 RMarkdown 文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新增一份 RMarkdown 文件</a:t>
            </a:r>
          </a:p>
        </p:txBody>
      </p:sp>
      <p:sp>
        <p:nvSpPr>
          <p:cNvPr id="202" name="RStudio 最上面一列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3071"/>
            </a:pPr>
            <a:r>
              <a:t>RStudio 最上面一列 </a:t>
            </a:r>
          </a:p>
          <a:p>
            <a:pPr defTabSz="484886">
              <a:defRPr sz="3071"/>
            </a:pPr>
            <a:r>
              <a:t>File -&gt; New File -&gt; R Markdown…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25" r="0" b="1525"/>
          <a:stretch>
            <a:fillRect/>
          </a:stretch>
        </p:blipFill>
        <p:spPr>
          <a:xfrm>
            <a:off x="2938196" y="673100"/>
            <a:ext cx="7120123" cy="5905500"/>
          </a:xfrm>
          <a:prstGeom prst="rect">
            <a:avLst/>
          </a:prstGeom>
        </p:spPr>
      </p:pic>
      <p:sp>
        <p:nvSpPr>
          <p:cNvPr id="205" name="新增一份 RMarkdown 文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新增一份 RMarkdown 文件</a:t>
            </a:r>
          </a:p>
        </p:txBody>
      </p:sp>
      <p:sp>
        <p:nvSpPr>
          <p:cNvPr id="206" name="修改標題與作者，按下 OK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修改標題與作者，按下 OK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本投影片大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本投影片大綱</a:t>
            </a:r>
          </a:p>
        </p:txBody>
      </p:sp>
      <p:sp>
        <p:nvSpPr>
          <p:cNvPr id="123" name="C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33437" indent="-833437" algn="ctr">
              <a:spcBef>
                <a:spcPts val="0"/>
              </a:spcBef>
              <a:defRPr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CI</a:t>
            </a:r>
          </a:p>
          <a:p>
            <a:pPr marL="513953" indent="-513953" algn="ctr">
              <a:spcBef>
                <a:spcPts val="0"/>
              </a:spcBef>
              <a:defRPr sz="3700"/>
            </a:pPr>
            <a:r>
              <a:t>GitHub 帳號登入與 repository 建立</a:t>
            </a:r>
          </a:p>
          <a:p>
            <a:pPr marL="513953" indent="-513953" algn="ctr">
              <a:spcBef>
                <a:spcPts val="0"/>
              </a:spcBef>
              <a:defRPr sz="3700"/>
            </a:pPr>
            <a:r>
              <a:t>RStudio 與相關套件安裝</a:t>
            </a:r>
          </a:p>
          <a:p>
            <a:pPr marL="513953" indent="-513953" algn="ctr">
              <a:spcBef>
                <a:spcPts val="0"/>
              </a:spcBef>
              <a:defRPr sz="3700"/>
            </a:pPr>
            <a:r>
              <a:t>將 RStudio 與 github 連線</a:t>
            </a:r>
          </a:p>
          <a:p>
            <a:pPr marL="513953" indent="-513953" algn="ctr">
              <a:spcBef>
                <a:spcPts val="0"/>
              </a:spcBef>
              <a:defRPr sz="3700"/>
            </a:pPr>
            <a:r>
              <a:t>與 Travis CI 建立連線與自動更新</a:t>
            </a:r>
          </a:p>
          <a:p>
            <a:pPr marL="833437" indent="-833437" algn="ctr">
              <a:spcBef>
                <a:spcPts val="0"/>
              </a:spcBef>
              <a:defRPr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R Markdown </a:t>
            </a:r>
          </a:p>
          <a:p>
            <a:pPr marL="513953" indent="-513953" algn="ctr">
              <a:spcBef>
                <a:spcPts val="0"/>
              </a:spcBef>
              <a:defRPr sz="3700"/>
            </a:pPr>
            <a:r>
              <a:t>文件優勢與運作原理</a:t>
            </a:r>
          </a:p>
          <a:p>
            <a:pPr marL="513953" indent="-513953" algn="ctr">
              <a:spcBef>
                <a:spcPts val="0"/>
              </a:spcBef>
              <a:defRPr sz="3700"/>
            </a:pPr>
            <a:r>
              <a:t>新增文件與文法說明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13970"/>
          <a:stretch>
            <a:fillRect/>
          </a:stretch>
        </p:blipFill>
        <p:spPr>
          <a:xfrm>
            <a:off x="1619250" y="718635"/>
            <a:ext cx="9758016" cy="5859965"/>
          </a:xfrm>
          <a:prstGeom prst="rect">
            <a:avLst/>
          </a:prstGeom>
        </p:spPr>
      </p:pic>
      <p:sp>
        <p:nvSpPr>
          <p:cNvPr id="209" name="儲存 R Markdown 文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儲存 R Markdown 文件</a:t>
            </a:r>
          </a:p>
        </p:txBody>
      </p:sp>
      <p:sp>
        <p:nvSpPr>
          <p:cNvPr id="210" name="File -&gt; Sav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3071"/>
            </a:pPr>
            <a:r>
              <a:t>File -&gt; Save</a:t>
            </a:r>
          </a:p>
          <a:p>
            <a:pPr defTabSz="484886">
              <a:defRPr sz="3071"/>
            </a:pPr>
            <a:r>
              <a:t>快捷鍵 ctrl/cmd + 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截圖 2020-06-15 下午2.27.46.png" descr="截圖 2020-06-15 下午2.27.46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662" r="0" b="4662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213" name="將變更更新至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將變更更新至 github</a:t>
            </a:r>
          </a:p>
        </p:txBody>
      </p:sp>
      <p:sp>
        <p:nvSpPr>
          <p:cNvPr id="214" name="找到 Git 標籤，將要更新的檔案左側 Staged 打勾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找到 Git 標籤，將要更新的檔案左側 Staged 打勾</a:t>
            </a:r>
          </a:p>
          <a:p>
            <a:pPr defTabSz="449833">
              <a:defRPr sz="2849"/>
            </a:pPr>
            <a:r>
              <a:t>然後點選 Commit</a:t>
            </a:r>
          </a:p>
        </p:txBody>
      </p:sp>
      <p:sp>
        <p:nvSpPr>
          <p:cNvPr id="215" name="1"/>
          <p:cNvSpPr txBox="1"/>
          <p:nvPr/>
        </p:nvSpPr>
        <p:spPr>
          <a:xfrm>
            <a:off x="8526891" y="886690"/>
            <a:ext cx="396749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6" name="2"/>
          <p:cNvSpPr txBox="1"/>
          <p:nvPr/>
        </p:nvSpPr>
        <p:spPr>
          <a:xfrm>
            <a:off x="2047618" y="2904164"/>
            <a:ext cx="396749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7" name="3"/>
          <p:cNvSpPr txBox="1"/>
          <p:nvPr/>
        </p:nvSpPr>
        <p:spPr>
          <a:xfrm>
            <a:off x="3418731" y="1449953"/>
            <a:ext cx="396749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截圖 2020-06-15 下午2.32.49.png" descr="截圖 2020-06-15 下午2.32.4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65" t="0" r="465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220" name="將變更更新至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將變更更新至 github</a:t>
            </a:r>
          </a:p>
        </p:txBody>
      </p:sp>
      <p:sp>
        <p:nvSpPr>
          <p:cNvPr id="221" name="在右上方輸入此更新的文字說明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在右上方輸入此更新的文字說明</a:t>
            </a:r>
          </a:p>
          <a:p>
            <a:pPr defTabSz="449833">
              <a:defRPr sz="2849"/>
            </a:pPr>
            <a:r>
              <a:t>按下 Commit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截圖 2020-06-15 下午3.35.39.png" descr="截圖 2020-06-15 下午3.35.3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805765" y="1059643"/>
            <a:ext cx="9384985" cy="5132414"/>
          </a:xfrm>
          <a:prstGeom prst="rect">
            <a:avLst/>
          </a:prstGeom>
        </p:spPr>
      </p:pic>
      <p:sp>
        <p:nvSpPr>
          <p:cNvPr id="224" name="將變更更新至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將變更更新至 github</a:t>
            </a:r>
          </a:p>
        </p:txBody>
      </p:sp>
      <p:sp>
        <p:nvSpPr>
          <p:cNvPr id="225" name="一段時間之後，github 出現更新結果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一段時間之後，github 出現更新結果</a:t>
            </a:r>
          </a:p>
        </p:txBody>
      </p:sp>
      <p:sp>
        <p:nvSpPr>
          <p:cNvPr id="226" name="線條"/>
          <p:cNvSpPr/>
          <p:nvPr/>
        </p:nvSpPr>
        <p:spPr>
          <a:xfrm>
            <a:off x="2356519" y="3625850"/>
            <a:ext cx="1270001" cy="0"/>
          </a:xfrm>
          <a:prstGeom prst="line">
            <a:avLst/>
          </a:prstGeom>
          <a:ln w="25400">
            <a:solidFill>
              <a:schemeClr val="accent3">
                <a:hueOff val="-365725"/>
                <a:satOff val="-32500"/>
                <a:lumOff val="182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線條"/>
          <p:cNvSpPr/>
          <p:nvPr/>
        </p:nvSpPr>
        <p:spPr>
          <a:xfrm flipV="1">
            <a:off x="5244166" y="3625849"/>
            <a:ext cx="2516468" cy="2"/>
          </a:xfrm>
          <a:prstGeom prst="line">
            <a:avLst/>
          </a:prstGeom>
          <a:ln w="25400">
            <a:solidFill>
              <a:schemeClr val="accent3">
                <a:hueOff val="-365725"/>
                <a:satOff val="-32500"/>
                <a:lumOff val="182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84" r="0" b="1584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230" name="接上 CI — 上傳 .Rmd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接上 CI — 上傳 .Rmd檔</a:t>
            </a:r>
          </a:p>
        </p:txBody>
      </p:sp>
      <p:sp>
        <p:nvSpPr>
          <p:cNvPr id="231" name="回到 github，點選 Upload fil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回到 github，點選 Upload files</a:t>
            </a:r>
          </a:p>
        </p:txBody>
      </p:sp>
      <p:sp>
        <p:nvSpPr>
          <p:cNvPr id="232" name="簡單相框"/>
          <p:cNvSpPr/>
          <p:nvPr/>
        </p:nvSpPr>
        <p:spPr>
          <a:xfrm>
            <a:off x="7999093" y="3161529"/>
            <a:ext cx="1279982" cy="1279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84" r="0" b="1584"/>
          <a:stretch>
            <a:fillRect/>
          </a:stretch>
        </p:blipFill>
        <p:spPr>
          <a:xfrm>
            <a:off x="1631950" y="673100"/>
            <a:ext cx="9758016" cy="5905500"/>
          </a:xfrm>
          <a:prstGeom prst="rect">
            <a:avLst/>
          </a:prstGeom>
        </p:spPr>
      </p:pic>
      <p:sp>
        <p:nvSpPr>
          <p:cNvPr id="235" name="接上 CI — 上傳 .Rmd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接上 CI — 上傳 .Rmd檔</a:t>
            </a:r>
          </a:p>
        </p:txBody>
      </p:sp>
      <p:sp>
        <p:nvSpPr>
          <p:cNvPr id="236" name="將剛才儲存的 .Rmd 檔上傳，點選 Commit chang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3552"/>
            </a:lvl1pPr>
          </a:lstStyle>
          <a:p>
            <a:pPr/>
            <a:r>
              <a:t>將剛才儲存的 .Rmd 檔上傳，點選 Commit changes</a:t>
            </a:r>
          </a:p>
        </p:txBody>
      </p:sp>
      <p:pic>
        <p:nvPicPr>
          <p:cNvPr id="237" name="線條 線條" descr="線條 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2698" y="2980767"/>
            <a:ext cx="4919405" cy="76201"/>
          </a:xfrm>
          <a:prstGeom prst="rect">
            <a:avLst/>
          </a:prstGeom>
        </p:spPr>
      </p:pic>
      <p:pic>
        <p:nvPicPr>
          <p:cNvPr id="239" name="線條 線條" descr="線條 線條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0945" y="6610350"/>
            <a:ext cx="1346201" cy="76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84" r="0" b="1584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243" name="接上 CI — 新增.travis.y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接上 CI — 新增.travis.yml</a:t>
            </a:r>
          </a:p>
        </p:txBody>
      </p:sp>
      <p:sp>
        <p:nvSpPr>
          <p:cNvPr id="244" name="點選 Create new fi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點選 Create new file</a:t>
            </a:r>
          </a:p>
        </p:txBody>
      </p:sp>
      <p:sp>
        <p:nvSpPr>
          <p:cNvPr id="245" name="簡單相框"/>
          <p:cNvSpPr/>
          <p:nvPr/>
        </p:nvSpPr>
        <p:spPr>
          <a:xfrm>
            <a:off x="6303663" y="257984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影像" descr="影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2603" t="0" r="2603" b="0"/>
          <a:stretch>
            <a:fillRect/>
          </a:stretch>
        </p:blipFill>
        <p:spPr>
          <a:xfrm>
            <a:off x="6718299" y="638919"/>
            <a:ext cx="5334001" cy="8216901"/>
          </a:xfrm>
          <a:prstGeom prst="rect">
            <a:avLst/>
          </a:prstGeom>
        </p:spPr>
      </p:pic>
      <p:sp>
        <p:nvSpPr>
          <p:cNvPr id="248" name="接上 CI — 新增 .travis.yml"/>
          <p:cNvSpPr txBox="1"/>
          <p:nvPr>
            <p:ph type="title"/>
          </p:nvPr>
        </p:nvSpPr>
        <p:spPr>
          <a:xfrm>
            <a:off x="695456" y="635000"/>
            <a:ext cx="5822688" cy="3987800"/>
          </a:xfrm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接上 CI — 新增 .travis.yml</a:t>
            </a:r>
          </a:p>
        </p:txBody>
      </p:sp>
      <p:sp>
        <p:nvSpPr>
          <p:cNvPr id="249" name="檔名必須是.travis.yml…"/>
          <p:cNvSpPr txBox="1"/>
          <p:nvPr>
            <p:ph type="body" sz="quarter" idx="1"/>
          </p:nvPr>
        </p:nvSpPr>
        <p:spPr>
          <a:xfrm>
            <a:off x="939800" y="4724400"/>
            <a:ext cx="5334000" cy="4114800"/>
          </a:xfrm>
          <a:prstGeom prst="rect">
            <a:avLst/>
          </a:prstGeom>
        </p:spPr>
        <p:txBody>
          <a:bodyPr/>
          <a:lstStyle/>
          <a:p>
            <a:pPr/>
            <a:r>
              <a:t>檔名必須是.travis.yml</a:t>
            </a:r>
          </a:p>
          <a:p>
            <a:pPr/>
            <a:r>
              <a:t>新增內容後，拉到畫面下方點選 Commit new file</a:t>
            </a:r>
          </a:p>
        </p:txBody>
      </p:sp>
      <p:pic>
        <p:nvPicPr>
          <p:cNvPr id="250" name="線條 線條" descr="線條 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6037" y="1277262"/>
            <a:ext cx="1346201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.travis.yml 內容說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.travis.yml 內容說明</a:t>
            </a:r>
          </a:p>
        </p:txBody>
      </p:sp>
      <p:sp>
        <p:nvSpPr>
          <p:cNvPr id="254" name="Language 宣告使用的程式語言，此處使用 r 語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136"/>
            </a:pPr>
            <a:r>
              <a:t>Language 宣告使用的程式語言，此處使用 r 語言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before_install 告知虛擬機作業前需要額外安裝的程式，此處的安裝套件是為了處理pdf輸出而安裝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Script 告知虛擬機執行動作，此處呼叫 Makefile 執行其定義的 bacon 指令(編譯文件)，後面會介紹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Cache 宣告虛擬機快取記憶體儲存內容，此處儲存 package ，即自動編譯期間儲存套件資料，「似乎」可加快編譯時間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(續).travis.yml 內容說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(續).travis.yml 內容說明</a:t>
            </a:r>
          </a:p>
        </p:txBody>
      </p:sp>
      <p:sp>
        <p:nvSpPr>
          <p:cNvPr id="257" name="r_packages 宣告自動編譯需要安裝的r套件，如果未來的文件使用其他套件就要加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r_packages 宣告自動編譯需要安裝的r套件，如果未來的文件使用其他套件就要加入</a:t>
            </a:r>
          </a:p>
          <a:p>
            <a:pPr/>
            <a:r>
              <a:t>Deploy 宣告將輸出送回 github 的方式，此處將編譯檔案自動更新至 github</a:t>
            </a:r>
          </a:p>
          <a:p>
            <a:pPr/>
            <a:r>
              <a:t>Os 宣告虛擬機使用系統，此處為 macos，你可能會需要根據目前作業系統來修改此條目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.travis.yml 內容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.travis.yml 內容一</a:t>
            </a:r>
          </a:p>
        </p:txBody>
      </p:sp>
      <p:sp>
        <p:nvSpPr>
          <p:cNvPr id="260" name="language: 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t>language: r 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before_install: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  - sudo tlmgr install framed 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script: make bacon 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cache: packages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r_packages: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  - rmarkdown # 縮排可以使用空格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  - knitr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.travis.yml 內容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.travis.yml 內容二</a:t>
            </a:r>
          </a:p>
        </p:txBody>
      </p:sp>
      <p:sp>
        <p:nvSpPr>
          <p:cNvPr id="263" name="deplo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2900"/>
              </a:spcBef>
              <a:defRPr sz="2240"/>
            </a:pPr>
            <a:r>
              <a:t>deploy: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  provider: pages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  skip_cleanup: true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  github_token: $GITHUB_TOKEN # 在 github 設置，後面介紹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  keep_history: true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  on: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    branch: master  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os: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  - osx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310" t="0" r="4310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266" name="接上 CI — 新增 DESCRI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接上 CI — 新增 DESCRIPTION</a:t>
            </a:r>
          </a:p>
        </p:txBody>
      </p:sp>
      <p:sp>
        <p:nvSpPr>
          <p:cNvPr id="267" name="用同樣方法新增 DESCRIPTION 檔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用同樣方法新增 DESCRIPTION 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這個主要是寫給人看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這個主要是寫給人看的</a:t>
            </a:r>
          </a:p>
        </p:txBody>
      </p:sp>
      <p:sp>
        <p:nvSpPr>
          <p:cNvPr id="270" name="Title: Test my C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Title: Test my CI</a:t>
            </a:r>
          </a:p>
          <a:p>
            <a:pPr/>
            <a:r>
              <a:t>Version: 1.0.0</a:t>
            </a:r>
          </a:p>
          <a:p>
            <a:pPr/>
            <a:r>
              <a:t>Date: 2020-04-30</a:t>
            </a:r>
          </a:p>
          <a:p>
            <a:pPr/>
            <a:r>
              <a:t>Authors@R: teuton("teu", "ton", email = "teuton@keywini.com",</a:t>
            </a:r>
          </a:p>
          <a:p>
            <a:pPr/>
            <a:r>
              <a:t>    role = c("aut", “cre")) </a:t>
            </a:r>
          </a:p>
          <a:p>
            <a:pPr/>
            <a:r>
              <a:t>Description: A practice for my first CI.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(續)但還是建議不要亂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(續)但還是建議不要亂寫</a:t>
            </a:r>
          </a:p>
        </p:txBody>
      </p:sp>
      <p:sp>
        <p:nvSpPr>
          <p:cNvPr id="273" name="License: MIT + file LICEN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License: MIT + file LICENSE</a:t>
            </a:r>
          </a:p>
          <a:p>
            <a:pPr/>
            <a:r>
              <a:t>Depends:</a:t>
            </a:r>
          </a:p>
          <a:p>
            <a:pPr/>
            <a:r>
              <a:t>    R (&gt;= 2.10)</a:t>
            </a:r>
          </a:p>
          <a:p>
            <a:pPr/>
            <a:r>
              <a:t>Imports:</a:t>
            </a:r>
          </a:p>
          <a:p>
            <a:pPr/>
            <a:r>
              <a:t>    rmarkdown,</a:t>
            </a:r>
          </a:p>
          <a:p>
            <a:pPr/>
            <a:r>
              <a:t>    knitr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84" r="0" b="1584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276" name="接上 CI — 新增 Make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接上 CI — 新增 Makefile</a:t>
            </a:r>
          </a:p>
        </p:txBody>
      </p:sp>
      <p:sp>
        <p:nvSpPr>
          <p:cNvPr id="277" name="用同樣方法新增 Makefile 檔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用同樣方法新增 Makefile 檔</a:t>
            </a:r>
          </a:p>
          <a:p>
            <a:pPr defTabSz="449833">
              <a:defRPr sz="2849"/>
            </a:pPr>
            <a:r>
              <a:t>Bacon 後面的檔名及下一行括弧內使用你的.Rmd檔名</a:t>
            </a:r>
          </a:p>
        </p:txBody>
      </p:sp>
      <p:sp>
        <p:nvSpPr>
          <p:cNvPr id="278" name="簡單相框"/>
          <p:cNvSpPr/>
          <p:nvPr/>
        </p:nvSpPr>
        <p:spPr>
          <a:xfrm>
            <a:off x="8360333" y="2990850"/>
            <a:ext cx="1270001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(很重要)兩個縮排必須是T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(很重要)兩個縮排必須是Tab</a:t>
            </a:r>
          </a:p>
        </p:txBody>
      </p:sp>
      <p:sp>
        <p:nvSpPr>
          <p:cNvPr id="281" name="bacon: Hello.Rm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bacon: Hello.Rmd</a:t>
            </a:r>
          </a:p>
          <a:p>
            <a:pPr/>
            <a:r>
              <a:t>	Rscript -e ‘rmarkdown::render("Hello.Rmd")'</a:t>
            </a:r>
          </a:p>
          <a:p>
            <a:pPr/>
          </a:p>
          <a:p>
            <a:pPr/>
            <a:r>
              <a:t>clean:</a:t>
            </a:r>
          </a:p>
          <a:p>
            <a:pPr/>
            <a:r>
              <a:t>	rm -rf *.html *.md *.docx figure/ cache/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影像" descr="影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1022" r="0" b="1022"/>
          <a:stretch>
            <a:fillRect/>
          </a:stretch>
        </p:blipFill>
        <p:spPr>
          <a:xfrm>
            <a:off x="6718300" y="638919"/>
            <a:ext cx="5334000" cy="8216901"/>
          </a:xfrm>
          <a:prstGeom prst="rect">
            <a:avLst/>
          </a:prstGeom>
        </p:spPr>
      </p:pic>
      <p:sp>
        <p:nvSpPr>
          <p:cNvPr id="284" name="創立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創立</a:t>
            </a:r>
          </a:p>
          <a:p>
            <a:pPr/>
            <a:r>
              <a:t>GITHUB_TOKEN</a:t>
            </a:r>
          </a:p>
        </p:txBody>
      </p:sp>
      <p:sp>
        <p:nvSpPr>
          <p:cNvPr id="285" name="回到 GitHub 網頁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回到 GitHub 網頁</a:t>
            </a:r>
          </a:p>
          <a:p>
            <a:pPr/>
            <a:r>
              <a:t>點選右上方的圖形選單</a:t>
            </a:r>
          </a:p>
          <a:p>
            <a:pPr/>
            <a:r>
              <a:t>下拉，選擇 Settings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影像" descr="影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1022" r="0" b="1022"/>
          <a:stretch>
            <a:fillRect/>
          </a:stretch>
        </p:blipFill>
        <p:spPr>
          <a:xfrm>
            <a:off x="6718300" y="638919"/>
            <a:ext cx="5334000" cy="8216901"/>
          </a:xfrm>
          <a:prstGeom prst="rect">
            <a:avLst/>
          </a:prstGeom>
        </p:spPr>
      </p:pic>
      <p:sp>
        <p:nvSpPr>
          <p:cNvPr id="288" name="創立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創立</a:t>
            </a:r>
          </a:p>
          <a:p>
            <a:pPr/>
            <a:r>
              <a:t>GITHUB_TOKEN</a:t>
            </a:r>
          </a:p>
        </p:txBody>
      </p:sp>
      <p:sp>
        <p:nvSpPr>
          <p:cNvPr id="289" name="點選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點選 </a:t>
            </a:r>
          </a:p>
          <a:p>
            <a:pPr/>
            <a:r>
              <a:t>Developer settings</a:t>
            </a:r>
          </a:p>
        </p:txBody>
      </p:sp>
      <p:pic>
        <p:nvPicPr>
          <p:cNvPr id="290" name="線條 線條" descr="線條 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8089" y="7883535"/>
            <a:ext cx="2130735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影像" descr="影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27" r="0" b="27"/>
          <a:stretch>
            <a:fillRect/>
          </a:stretch>
        </p:blipFill>
        <p:spPr>
          <a:xfrm>
            <a:off x="6718300" y="638919"/>
            <a:ext cx="5334000" cy="8216901"/>
          </a:xfrm>
          <a:prstGeom prst="rect">
            <a:avLst/>
          </a:prstGeom>
        </p:spPr>
      </p:pic>
      <p:sp>
        <p:nvSpPr>
          <p:cNvPr id="294" name="創立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創立</a:t>
            </a:r>
          </a:p>
          <a:p>
            <a:pPr/>
            <a:r>
              <a:t>GITHUB_TOKEN</a:t>
            </a:r>
          </a:p>
        </p:txBody>
      </p:sp>
      <p:sp>
        <p:nvSpPr>
          <p:cNvPr id="295" name="點選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點選 </a:t>
            </a:r>
          </a:p>
          <a:p>
            <a:pPr/>
            <a:r>
              <a:t>Personal access tokens</a:t>
            </a:r>
          </a:p>
        </p:txBody>
      </p:sp>
      <p:pic>
        <p:nvPicPr>
          <p:cNvPr id="296" name="線條 線條" descr="線條 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8089" y="4040263"/>
            <a:ext cx="2358470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873" t="0" r="9873" b="0"/>
          <a:stretch>
            <a:fillRect/>
          </a:stretch>
        </p:blipFill>
        <p:spPr>
          <a:xfrm>
            <a:off x="6718300" y="638919"/>
            <a:ext cx="5334001" cy="8216901"/>
          </a:xfrm>
          <a:prstGeom prst="rect">
            <a:avLst/>
          </a:prstGeom>
        </p:spPr>
      </p:pic>
      <p:sp>
        <p:nvSpPr>
          <p:cNvPr id="128" name="登入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登入 GitHub </a:t>
            </a:r>
          </a:p>
        </p:txBody>
      </p:sp>
      <p:sp>
        <p:nvSpPr>
          <p:cNvPr id="129" name="如果沒有帳號就建立新帳號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如果沒有帳號就建立新帳號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影像" descr="影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27" r="0" b="27"/>
          <a:stretch>
            <a:fillRect/>
          </a:stretch>
        </p:blipFill>
        <p:spPr>
          <a:xfrm>
            <a:off x="6718300" y="638919"/>
            <a:ext cx="5334000" cy="8216901"/>
          </a:xfrm>
          <a:prstGeom prst="rect">
            <a:avLst/>
          </a:prstGeom>
        </p:spPr>
      </p:pic>
      <p:sp>
        <p:nvSpPr>
          <p:cNvPr id="300" name="創立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創立</a:t>
            </a:r>
          </a:p>
          <a:p>
            <a:pPr/>
            <a:r>
              <a:t>GITHUB_TOKEN</a:t>
            </a:r>
          </a:p>
        </p:txBody>
      </p:sp>
      <p:sp>
        <p:nvSpPr>
          <p:cNvPr id="301" name="點選右上方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點選右上方</a:t>
            </a:r>
          </a:p>
          <a:p>
            <a:pPr/>
            <a:r>
              <a:t>Generate new token</a:t>
            </a:r>
          </a:p>
        </p:txBody>
      </p:sp>
      <p:pic>
        <p:nvPicPr>
          <p:cNvPr id="302" name="線條 線條" descr="線條 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4894" y="2856120"/>
            <a:ext cx="1935876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77" t="0" r="2677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306" name="創立 GITHUB_TOK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創立 GITHUB_TOKEN</a:t>
            </a:r>
          </a:p>
        </p:txBody>
      </p:sp>
      <p:sp>
        <p:nvSpPr>
          <p:cNvPr id="307" name="填寫Note，點選 repo，再下拉點選 Generate toke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填寫Note，點選 repo，再下拉點選 Generate token</a:t>
            </a:r>
          </a:p>
          <a:p>
            <a:pPr defTabSz="449833">
              <a:defRPr sz="2849"/>
            </a:pPr>
            <a:r>
              <a:t>(警告：下一步搞砸就要重來)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3" t="0" r="323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310" name="創立 GITHUB_TOK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創立 GITHUB_TOKEN</a:t>
            </a:r>
          </a:p>
        </p:txBody>
      </p:sp>
      <p:sp>
        <p:nvSpPr>
          <p:cNvPr id="311" name="點擊右側的圖示來複製產生的這串字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點擊右側的圖示來複製產生的這串字</a:t>
            </a:r>
          </a:p>
          <a:p>
            <a:pPr defTabSz="449833">
              <a:defRPr sz="2849"/>
            </a:pPr>
            <a:r>
              <a:t>注意：重新整理後這段文字會消失！搞砸了就要重新建立！</a:t>
            </a:r>
          </a:p>
        </p:txBody>
      </p:sp>
      <p:sp>
        <p:nvSpPr>
          <p:cNvPr id="312" name="簡單相框"/>
          <p:cNvSpPr/>
          <p:nvPr/>
        </p:nvSpPr>
        <p:spPr>
          <a:xfrm>
            <a:off x="7417449" y="3521064"/>
            <a:ext cx="675576" cy="67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84" r="0" b="1584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315" name="登入 Travis.c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登入 Travis.ci </a:t>
            </a:r>
          </a:p>
        </p:txBody>
      </p:sp>
      <p:sp>
        <p:nvSpPr>
          <p:cNvPr id="316" name="https://travis-ci.com/signi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3071"/>
            </a:pPr>
            <a:r>
              <a:rPr u="sng">
                <a:hlinkClick r:id="rId3" invalidUrl="" action="" tgtFrame="" tooltip="" history="1" highlightClick="0" endSnd="0"/>
              </a:rPr>
              <a:t>https://travis-ci.com/signin</a:t>
            </a:r>
          </a:p>
          <a:p>
            <a:pPr defTabSz="484886">
              <a:defRPr sz="3071"/>
            </a:pPr>
            <a:r>
              <a:t>使用 GitHub 帳號登入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23" t="0" r="1923" b="0"/>
          <a:stretch>
            <a:fillRect/>
          </a:stretch>
        </p:blipFill>
        <p:spPr>
          <a:xfrm>
            <a:off x="6718299" y="638919"/>
            <a:ext cx="5334001" cy="8216901"/>
          </a:xfrm>
          <a:prstGeom prst="rect">
            <a:avLst/>
          </a:prstGeom>
        </p:spPr>
      </p:pic>
      <p:sp>
        <p:nvSpPr>
          <p:cNvPr id="319" name="創立 GITHUB_TOK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創立 GITHUB_TOKEN</a:t>
            </a:r>
          </a:p>
        </p:txBody>
      </p:sp>
      <p:sp>
        <p:nvSpPr>
          <p:cNvPr id="320" name="在 Travis.ci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 Travis.ci</a:t>
            </a:r>
          </a:p>
          <a:p>
            <a:pPr/>
            <a:r>
              <a:t>點選右上方的圖示選單</a:t>
            </a:r>
          </a:p>
          <a:p>
            <a:pPr/>
            <a:r>
              <a:t>點選 Settings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850632" y="1005226"/>
            <a:ext cx="9295252" cy="5241248"/>
          </a:xfrm>
          <a:prstGeom prst="rect">
            <a:avLst/>
          </a:prstGeom>
        </p:spPr>
      </p:pic>
      <p:sp>
        <p:nvSpPr>
          <p:cNvPr id="323" name="創立 GITHUB_TOK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創立 GITHUB_TOKEN</a:t>
            </a:r>
          </a:p>
        </p:txBody>
      </p:sp>
      <p:sp>
        <p:nvSpPr>
          <p:cNvPr id="324" name="找到你剛新增的 Repositor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找到你剛新增的 Repository</a:t>
            </a:r>
          </a:p>
          <a:p>
            <a:pPr defTabSz="449833">
              <a:defRPr sz="2849"/>
            </a:pPr>
            <a:r>
              <a:t>點選右側的 Settings</a:t>
            </a:r>
          </a:p>
        </p:txBody>
      </p:sp>
      <p:pic>
        <p:nvPicPr>
          <p:cNvPr id="325" name="線條 線條" descr="線條 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2706" y="5432150"/>
            <a:ext cx="943115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14" t="0" r="314" b="0"/>
          <a:stretch>
            <a:fillRect/>
          </a:stretch>
        </p:blipFill>
        <p:spPr>
          <a:xfrm>
            <a:off x="2070201" y="1139570"/>
            <a:ext cx="9307065" cy="4972560"/>
          </a:xfrm>
          <a:prstGeom prst="rect">
            <a:avLst/>
          </a:prstGeom>
        </p:spPr>
      </p:pic>
      <p:sp>
        <p:nvSpPr>
          <p:cNvPr id="329" name="創立 GITHUB_TOK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創立 GITHUB_TOKEN</a:t>
            </a:r>
          </a:p>
        </p:txBody>
      </p:sp>
      <p:sp>
        <p:nvSpPr>
          <p:cNvPr id="330" name="向下拉，找到Environment Variables 條目，NAME 寫 GITHUB_TOKE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08940">
              <a:defRPr sz="2590"/>
            </a:pPr>
            <a:r>
              <a:t>向下拉，找到Environment Variables 條目，NAME 寫 GITHUB_TOKEN</a:t>
            </a:r>
          </a:p>
          <a:p>
            <a:pPr defTabSz="408940">
              <a:defRPr sz="2590"/>
            </a:pPr>
            <a:r>
              <a:t>VALUE 貼上剛才複製的長字串，點選右邊的 Add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29" t="0" r="729" b="0"/>
          <a:stretch>
            <a:fillRect/>
          </a:stretch>
        </p:blipFill>
        <p:spPr>
          <a:xfrm>
            <a:off x="1619250" y="993743"/>
            <a:ext cx="9758016" cy="5264214"/>
          </a:xfrm>
          <a:prstGeom prst="rect">
            <a:avLst/>
          </a:prstGeom>
        </p:spPr>
      </p:pic>
      <p:sp>
        <p:nvSpPr>
          <p:cNvPr id="333" name="Makefile 沒使用 Tab 的下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pPr/>
            <a:r>
              <a:t>Makefile 沒使用 Tab 的下場</a:t>
            </a:r>
          </a:p>
        </p:txBody>
      </p:sp>
      <p:sp>
        <p:nvSpPr>
          <p:cNvPr id="334" name="這是容易犯的錯誤，要注意！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這是容易犯的錯誤，要注意！</a:t>
            </a:r>
          </a:p>
        </p:txBody>
      </p:sp>
      <p:sp>
        <p:nvSpPr>
          <p:cNvPr id="335" name="線條"/>
          <p:cNvSpPr/>
          <p:nvPr/>
        </p:nvSpPr>
        <p:spPr>
          <a:xfrm>
            <a:off x="2697739" y="4597724"/>
            <a:ext cx="8438554" cy="1"/>
          </a:xfrm>
          <a:prstGeom prst="line">
            <a:avLst/>
          </a:prstGeom>
          <a:ln w="25400">
            <a:solidFill>
              <a:srgbClr val="37D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96679" y="1384488"/>
            <a:ext cx="9603157" cy="4482724"/>
          </a:xfrm>
          <a:prstGeom prst="rect">
            <a:avLst/>
          </a:prstGeom>
        </p:spPr>
      </p:pic>
      <p:sp>
        <p:nvSpPr>
          <p:cNvPr id="338" name="自動編譯成功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自動編譯成功!</a:t>
            </a:r>
          </a:p>
        </p:txBody>
      </p:sp>
      <p:sp>
        <p:nvSpPr>
          <p:cNvPr id="339" name="內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05" t="0" r="805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342" name="查看自動編譯檔案輸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查看自動編譯檔案輸出</a:t>
            </a:r>
          </a:p>
        </p:txBody>
      </p:sp>
      <p:sp>
        <p:nvSpPr>
          <p:cNvPr id="343" name="回到 GitHub ，點選左側 Branch 選單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回到 GitHub ，點選左側 Branch 選單</a:t>
            </a:r>
          </a:p>
          <a:p>
            <a:pPr defTabSz="449833">
              <a:defRPr sz="2849"/>
            </a:pPr>
            <a:r>
              <a:t>下拉點選gh-pages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89" r="0" b="289"/>
          <a:stretch>
            <a:fillRect/>
          </a:stretch>
        </p:blipFill>
        <p:spPr>
          <a:xfrm>
            <a:off x="6718300" y="638919"/>
            <a:ext cx="5334000" cy="8216901"/>
          </a:xfrm>
          <a:prstGeom prst="rect">
            <a:avLst/>
          </a:prstGeom>
        </p:spPr>
      </p:pic>
      <p:sp>
        <p:nvSpPr>
          <p:cNvPr id="132" name="新建帳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新建帳號</a:t>
            </a:r>
          </a:p>
        </p:txBody>
      </p:sp>
      <p:sp>
        <p:nvSpPr>
          <p:cNvPr id="133" name="使用者名稱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使用者名稱</a:t>
            </a:r>
          </a:p>
          <a:p>
            <a:pPr/>
            <a:r>
              <a:t>電子信箱地址</a:t>
            </a:r>
          </a:p>
          <a:p>
            <a:pPr/>
            <a:r>
              <a:t>密碼</a:t>
            </a:r>
          </a:p>
          <a:p>
            <a:pPr/>
            <a:r>
              <a:t>真人驗證</a:t>
            </a:r>
          </a:p>
          <a:p>
            <a:pPr/>
            <a:r>
              <a:t>信箱連結驗證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05" t="0" r="805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346" name="查看自動編譯檔案輸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查看自動編譯檔案輸出</a:t>
            </a:r>
          </a:p>
        </p:txBody>
      </p:sp>
      <p:sp>
        <p:nvSpPr>
          <p:cNvPr id="347" name="在這裡可以看到自動編譯的檔案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在這裡可以看到自動編譯的檔案</a:t>
            </a:r>
          </a:p>
          <a:p>
            <a:pPr defTabSz="449833">
              <a:defRPr sz="2849"/>
            </a:pPr>
            <a:r>
              <a:t>點擊以查看結果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84" r="0" b="1584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350" name="如果.Rmd文件輸出pdf有使用中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256">
              <a:defRPr sz="5440"/>
            </a:pPr>
            <a:r>
              <a:t>如果.Rmd文件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輸出pdf有使用中文</a:t>
            </a:r>
          </a:p>
        </p:txBody>
      </p:sp>
      <p:sp>
        <p:nvSpPr>
          <p:cNvPr id="351" name="下載中文字體的 .ttf檔，例如下方連結是標楷體字體，然後上傳至github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08940">
              <a:defRPr sz="2590"/>
            </a:pPr>
            <a:r>
              <a:t>下載中文字體的 .ttf檔，例如下方連結是標楷體字體，然後上傳至github</a:t>
            </a:r>
          </a:p>
          <a:p>
            <a:pPr defTabSz="408940">
              <a:defRPr sz="2590"/>
            </a:pPr>
            <a:r>
              <a:t>http://sf1.loxa.edu.tw/104736/Download/kaiu.ttf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880" r="0" b="888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354" name=".Rmd檔也要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.Rmd檔也要修</a:t>
            </a:r>
          </a:p>
        </p:txBody>
      </p:sp>
      <p:sp>
        <p:nvSpPr>
          <p:cNvPr id="355" name="在 GitHub 上點選你的 .Rmd 文件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在 GitHub 上點選你的 .Rmd 文件</a:t>
            </a:r>
          </a:p>
          <a:p>
            <a:pPr defTabSz="449833">
              <a:defRPr sz="2849"/>
            </a:pPr>
            <a:r>
              <a:t>點擊右側的鉛筆圖示就能編輯檔案</a:t>
            </a:r>
          </a:p>
        </p:txBody>
      </p:sp>
      <p:sp>
        <p:nvSpPr>
          <p:cNvPr id="356" name="簡單相框"/>
          <p:cNvSpPr/>
          <p:nvPr/>
        </p:nvSpPr>
        <p:spPr>
          <a:xfrm>
            <a:off x="8505753" y="114640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84" r="0" b="1584"/>
          <a:stretch>
            <a:fillRect/>
          </a:stretch>
        </p:blipFill>
        <p:spPr>
          <a:xfrm>
            <a:off x="1623417" y="679450"/>
            <a:ext cx="9758016" cy="5905500"/>
          </a:xfrm>
          <a:prstGeom prst="rect">
            <a:avLst/>
          </a:prstGeom>
        </p:spPr>
      </p:pic>
      <p:sp>
        <p:nvSpPr>
          <p:cNvPr id="359" name=".Rmd檔也要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.Rmd檔也要修</a:t>
            </a:r>
          </a:p>
        </p:txBody>
      </p:sp>
      <p:sp>
        <p:nvSpPr>
          <p:cNvPr id="360" name="在上方由兩個三橫線包夾的區域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在上方由兩個三橫線包夾的區域</a:t>
            </a:r>
          </a:p>
          <a:p>
            <a:pPr defTabSz="449833">
              <a:defRPr sz="2849"/>
            </a:pPr>
            <a:r>
              <a:t>修改output內容</a:t>
            </a:r>
          </a:p>
        </p:txBody>
      </p:sp>
      <p:pic>
        <p:nvPicPr>
          <p:cNvPr id="361" name="線條 線條" descr="線條 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621096" y="3342940"/>
            <a:ext cx="1346201" cy="76201"/>
          </a:xfrm>
          <a:prstGeom prst="rect">
            <a:avLst/>
          </a:prstGeom>
        </p:spPr>
      </p:pic>
      <p:sp>
        <p:nvSpPr>
          <p:cNvPr id="363" name="簡單相框"/>
          <p:cNvSpPr/>
          <p:nvPr/>
        </p:nvSpPr>
        <p:spPr>
          <a:xfrm>
            <a:off x="1982579" y="4688896"/>
            <a:ext cx="1024765" cy="1024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把kaiu.ttf換成你的中文字體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pPr/>
            <a:r>
              <a:t>把kaiu.ttf換成你的中文字體檔</a:t>
            </a:r>
          </a:p>
        </p:txBody>
      </p:sp>
      <p:sp>
        <p:nvSpPr>
          <p:cNvPr id="366" name="header-includ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header-includes: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  - \usepackage{xeCJK}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  - \setCJKmainfont{kaiu.ttf}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  - \setCJKmonofont{kaiu.ttf}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output: 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  pdf_document: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    latex_engine: xelatex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 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 Markdown 優點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 優點</a:t>
            </a:r>
          </a:p>
        </p:txBody>
      </p:sp>
      <p:sp>
        <p:nvSpPr>
          <p:cNvPr id="371" name="融合程式碼與文件撰寫為一體，使用程式編輯文件可以輕鬆美化文件，可呈現程式碼並呈現編譯結果，加入作者的想法，以分析筆記的文件格式呈現，支援多個程式語言如 Python, R, SQL, javascript, CSS, C 等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融合程式碼與文件撰寫為一體，使用程式編輯文件可以輕鬆美化文件，可呈現程式碼並呈現編譯結果，加入作者的想法，以分析筆記的文件格式呈現，支援多個程式語言如 Python, R, SQL, javascript, CSS, C 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38542" y="824079"/>
            <a:ext cx="9719432" cy="1791602"/>
          </a:xfrm>
          <a:prstGeom prst="rect">
            <a:avLst/>
          </a:prstGeom>
        </p:spPr>
      </p:pic>
      <p:sp>
        <p:nvSpPr>
          <p:cNvPr id="374" name="R Markdown 格式轉換原理"/>
          <p:cNvSpPr txBox="1"/>
          <p:nvPr>
            <p:ph type="title"/>
          </p:nvPr>
        </p:nvSpPr>
        <p:spPr>
          <a:xfrm>
            <a:off x="1270000" y="2921000"/>
            <a:ext cx="10464800" cy="14224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 Markdown 格式轉換原理</a:t>
            </a:r>
          </a:p>
        </p:txBody>
      </p:sp>
      <p:sp>
        <p:nvSpPr>
          <p:cNvPr id="375" name="編譯 R Markdown 文件，先經由 knitr 套件將內嵌程式碼編譯，以此建立一個包含程式碼與輸出的 Markdown 文件，接著用 pandoc 將其轉成各種使用者選擇的輸出格式，由於 Pandoc 無法直接將 Markdown 轉成 Pdf，所以會先將其轉成 tex 檔後再經由 LaTeX (或是 RStudio 上的 tinytex)轉成 Pdf．"/>
          <p:cNvSpPr txBox="1"/>
          <p:nvPr>
            <p:ph type="body" sz="half" idx="1"/>
          </p:nvPr>
        </p:nvSpPr>
        <p:spPr>
          <a:xfrm>
            <a:off x="1270000" y="4648596"/>
            <a:ext cx="10464800" cy="4148519"/>
          </a:xfrm>
          <a:prstGeom prst="rect">
            <a:avLst/>
          </a:prstGeom>
        </p:spPr>
        <p:txBody>
          <a:bodyPr/>
          <a:lstStyle>
            <a:lvl1pPr defTabSz="560831">
              <a:defRPr sz="3552"/>
            </a:lvl1pPr>
          </a:lstStyle>
          <a:p>
            <a:pPr/>
            <a:r>
              <a:t>編譯 R Markdown 文件，先經由 knitr 套件將內嵌程式碼編譯，以此建立一個包含程式碼與輸出的 Markdown 文件，接著用 pandoc 將其轉成各種使用者選擇的輸出格式，由於 Pandoc 無法直接將 Markdown 轉成 Pdf，所以會先將其轉成 tex 檔後再經由 LaTeX (或是 RStudio 上的 tinytex)轉成 Pdf．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817" t="0" r="3817" b="0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378" name="編譯 R Markdown 文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編譯 R Markdown 文件</a:t>
            </a:r>
          </a:p>
        </p:txBody>
      </p:sp>
      <p:sp>
        <p:nvSpPr>
          <p:cNvPr id="379" name="打開你的.Rmd檔後，直接點選上方 knit 鍵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打開你的.Rmd檔後，直接點選上方 knit 鍵</a:t>
            </a:r>
          </a:p>
          <a:p>
            <a:pPr defTabSz="449833">
              <a:defRPr sz="2849"/>
            </a:pPr>
            <a:r>
              <a:t>或是點選其旁邊的選單決定其他輸出格式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817" t="30312" r="27938" b="20849"/>
          <a:stretch>
            <a:fillRect/>
          </a:stretch>
        </p:blipFill>
        <p:spPr>
          <a:xfrm>
            <a:off x="2897584" y="472293"/>
            <a:ext cx="7209658" cy="2884118"/>
          </a:xfrm>
          <a:prstGeom prst="rect">
            <a:avLst/>
          </a:prstGeom>
          <a:ln w="76200">
            <a:solidFill>
              <a:srgbClr val="FFFFFF"/>
            </a:solidFill>
          </a:ln>
        </p:spPr>
      </p:pic>
      <p:sp>
        <p:nvSpPr>
          <p:cNvPr id="382" name="Pdf 輸出要注意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Pdf 輸出要注意!</a:t>
            </a:r>
          </a:p>
        </p:txBody>
      </p:sp>
      <p:sp>
        <p:nvSpPr>
          <p:cNvPr id="383" name="如果是html或是word，這些格式直接支援中文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如果是html或是word，這些格式直接支援中文</a:t>
            </a:r>
          </a:p>
          <a:p>
            <a:pPr defTabSz="449833">
              <a:defRPr sz="2849"/>
            </a:pPr>
            <a:r>
              <a:t>如果是pdf，那要修改上面的 output 行才能顯示中文</a:t>
            </a:r>
          </a:p>
        </p:txBody>
      </p:sp>
      <p:pic>
        <p:nvPicPr>
          <p:cNvPr id="38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3335" y="3626337"/>
            <a:ext cx="5218130" cy="3234051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73857" y="673099"/>
            <a:ext cx="9448801" cy="5905501"/>
          </a:xfrm>
          <a:prstGeom prst="rect">
            <a:avLst/>
          </a:prstGeom>
        </p:spPr>
      </p:pic>
      <p:sp>
        <p:nvSpPr>
          <p:cNvPr id="136" name="建立新 reposi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建立新 repository</a:t>
            </a:r>
          </a:p>
        </p:txBody>
      </p:sp>
      <p:sp>
        <p:nvSpPr>
          <p:cNvPr id="137" name="點擊左上方的 new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點擊左上方的 new</a:t>
            </a:r>
          </a:p>
        </p:txBody>
      </p:sp>
      <p:sp>
        <p:nvSpPr>
          <p:cNvPr id="138" name="簡單相框"/>
          <p:cNvSpPr/>
          <p:nvPr/>
        </p:nvSpPr>
        <p:spPr>
          <a:xfrm>
            <a:off x="3166682" y="1887471"/>
            <a:ext cx="921217" cy="921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方法一 使用電腦已安裝字體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defRPr sz="5680"/>
            </a:pPr>
            <a:r>
              <a:t>方法一 使用電腦已安裝字體</a:t>
            </a:r>
          </a:p>
          <a:p>
            <a:pPr defTabSz="414781">
              <a:defRPr sz="5680"/>
            </a:pPr>
            <a:r>
              <a:t>(快速方便)</a:t>
            </a:r>
          </a:p>
        </p:txBody>
      </p:sp>
      <p:sp>
        <p:nvSpPr>
          <p:cNvPr id="387" name="outpu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136"/>
            </a:pPr>
            <a:r>
              <a:t>output: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  pdf_document: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    includes: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      header-includes: \usepackage{xeCJK}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    latex_engine: xelatex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CJKmainfont: 楷體-繁 # 請到電腦字體庫挑選欲使用字體取代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351" r="0" b="1351"/>
          <a:stretch>
            <a:fillRect/>
          </a:stretch>
        </p:blipFill>
        <p:spPr>
          <a:xfrm>
            <a:off x="6718300" y="2590800"/>
            <a:ext cx="5334000" cy="6286500"/>
          </a:xfrm>
          <a:prstGeom prst="rect">
            <a:avLst/>
          </a:prstGeom>
        </p:spPr>
      </p:pic>
      <p:sp>
        <p:nvSpPr>
          <p:cNvPr id="390" name="方法二 使用外來字體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1414">
              <a:defRPr sz="5360"/>
            </a:pPr>
            <a:r>
              <a:t>方法二 使用外來字體</a:t>
            </a:r>
          </a:p>
          <a:p>
            <a:pPr defTabSz="391414">
              <a:defRPr sz="5360"/>
            </a:pPr>
            <a:r>
              <a:t>(可用於CI，對照前面CI中文pdf設定)</a:t>
            </a:r>
          </a:p>
        </p:txBody>
      </p:sp>
      <p:sp>
        <p:nvSpPr>
          <p:cNvPr id="391" name="下載中文字體.ttf檔，並將其與你的 .Rmd 檔放在同一個資料夾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下載中文字體.ttf檔，並將其與你的 .Rmd 檔放在同一個資料夾</a:t>
            </a:r>
          </a:p>
          <a:p>
            <a:pPr/>
            <a:r>
              <a:t>本例使用的檔名為 kaiu.ttf，請將程式碼改成你下載的.ttf檔名</a:t>
            </a:r>
          </a:p>
        </p:txBody>
      </p:sp>
      <p:sp>
        <p:nvSpPr>
          <p:cNvPr id="392" name="線條"/>
          <p:cNvSpPr/>
          <p:nvPr/>
        </p:nvSpPr>
        <p:spPr>
          <a:xfrm flipV="1">
            <a:off x="7199723" y="8292815"/>
            <a:ext cx="1" cy="473820"/>
          </a:xfrm>
          <a:prstGeom prst="line">
            <a:avLst/>
          </a:prstGeom>
          <a:ln w="25400">
            <a:solidFill>
              <a:srgbClr val="37D83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方法二 使用外來字體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1414">
              <a:defRPr sz="5360"/>
            </a:pPr>
            <a:r>
              <a:t>方法二 使用外來字體</a:t>
            </a:r>
          </a:p>
          <a:p>
            <a:pPr defTabSz="391414">
              <a:defRPr sz="5360"/>
            </a:pPr>
            <a:r>
              <a:t>(可用於CI，請參考前面中文pdf設定)</a:t>
            </a:r>
          </a:p>
        </p:txBody>
      </p:sp>
      <p:sp>
        <p:nvSpPr>
          <p:cNvPr id="395" name="header-includ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2880"/>
            </a:pPr>
            <a:r>
              <a:t>header-includes: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  - \usepackage{xeCJK}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  - \setCJKmainfont{kaiu.ttf} # 修改這裡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  - \setCJKmonofont{kaiu.ttf} # 修改這裡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output: 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  pdf_document: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    latex_engine: xelatex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影像" descr="影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65729" y="863863"/>
            <a:ext cx="5239142" cy="3180908"/>
          </a:xfrm>
          <a:prstGeom prst="rect">
            <a:avLst/>
          </a:prstGeom>
        </p:spPr>
      </p:pic>
      <p:sp>
        <p:nvSpPr>
          <p:cNvPr id="398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399" name="段落文字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段落文字</a:t>
            </a:r>
          </a:p>
        </p:txBody>
      </p:sp>
      <p:pic>
        <p:nvPicPr>
          <p:cNvPr id="40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3559" y="4869029"/>
            <a:ext cx="4958410" cy="3010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影像" descr="影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53660" y="950536"/>
            <a:ext cx="5063280" cy="2965501"/>
          </a:xfrm>
          <a:prstGeom prst="rect">
            <a:avLst/>
          </a:prstGeom>
        </p:spPr>
      </p:pic>
      <p:sp>
        <p:nvSpPr>
          <p:cNvPr id="403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04" name="要換行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要換行</a:t>
            </a:r>
          </a:p>
          <a:p>
            <a:pPr/>
            <a:r>
              <a:t>要在句尾留下兩個空格</a:t>
            </a:r>
          </a:p>
        </p:txBody>
      </p:sp>
      <p:pic>
        <p:nvPicPr>
          <p:cNvPr id="40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6484" y="4704619"/>
            <a:ext cx="5917633" cy="3496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08" name="要開始新段落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要開始新段落</a:t>
            </a:r>
          </a:p>
          <a:p>
            <a:pPr/>
            <a:r>
              <a:t>留一個空白行</a:t>
            </a:r>
          </a:p>
        </p:txBody>
      </p:sp>
      <p:pic>
        <p:nvPicPr>
          <p:cNvPr id="40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4255" y="1686361"/>
            <a:ext cx="3882089" cy="2253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8036" y="5263825"/>
            <a:ext cx="3594528" cy="2086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13" name="加入斜體或粗體字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加入</a:t>
            </a:r>
            <a:r>
              <a:rPr i="1"/>
              <a:t>斜體</a:t>
            </a:r>
            <a:r>
              <a:t>或</a:t>
            </a:r>
            <a:r>
              <a:rPr b="1"/>
              <a:t>粗體</a:t>
            </a:r>
            <a:r>
              <a:t>字</a:t>
            </a:r>
          </a:p>
        </p:txBody>
      </p:sp>
      <p:pic>
        <p:nvPicPr>
          <p:cNvPr id="41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2215" y="1768627"/>
            <a:ext cx="4406170" cy="1094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2215" y="4718597"/>
            <a:ext cx="4406170" cy="1094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18" name="加入上標與下標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加入上標與下標</a:t>
            </a:r>
          </a:p>
        </p:txBody>
      </p:sp>
      <p:pic>
        <p:nvPicPr>
          <p:cNvPr id="41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2165" y="1126227"/>
            <a:ext cx="5486270" cy="3005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4967" y="5218508"/>
            <a:ext cx="5707589" cy="3126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23" name="橫線貫穿文字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橫線貫穿文字</a:t>
            </a:r>
          </a:p>
        </p:txBody>
      </p:sp>
      <p:pic>
        <p:nvPicPr>
          <p:cNvPr id="42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1251" y="2719991"/>
            <a:ext cx="4747782" cy="10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1409" y="4780920"/>
            <a:ext cx="4747781" cy="1093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28" name="一些跳脫字元輸入法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一些跳脫字元輸入法</a:t>
            </a:r>
          </a:p>
          <a:p>
            <a:pPr/>
            <a:r>
              <a:t>如果要在文章使用含有文法意義的特殊符號，建議使用跳脫字元處理以避免無法預期的錯誤</a:t>
            </a:r>
          </a:p>
        </p:txBody>
      </p:sp>
      <p:pic>
        <p:nvPicPr>
          <p:cNvPr id="42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1075" y="856032"/>
            <a:ext cx="5128451" cy="2809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927" y="4844725"/>
            <a:ext cx="5588746" cy="306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建立新 reposi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建立新 repository</a:t>
            </a:r>
          </a:p>
        </p:txBody>
      </p:sp>
      <p:sp>
        <p:nvSpPr>
          <p:cNvPr id="141" name="新增名稱、勾選下方 Readm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新增名稱、勾選下方 Readme</a:t>
            </a:r>
          </a:p>
          <a:p>
            <a:pPr defTabSz="449833">
              <a:defRPr sz="2849"/>
            </a:pPr>
            <a:r>
              <a:t>然後按下方 Create repository</a:t>
            </a:r>
          </a:p>
        </p:txBody>
      </p:sp>
      <p:pic>
        <p:nvPicPr>
          <p:cNvPr id="14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0" t="983" r="0" b="983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線條 線條" descr="線條 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2901" y="1568105"/>
            <a:ext cx="1346210" cy="76201"/>
          </a:xfrm>
          <a:prstGeom prst="rect">
            <a:avLst/>
          </a:prstGeom>
        </p:spPr>
      </p:pic>
      <p:sp>
        <p:nvSpPr>
          <p:cNvPr id="145" name="簡單相框"/>
          <p:cNvSpPr/>
          <p:nvPr/>
        </p:nvSpPr>
        <p:spPr>
          <a:xfrm>
            <a:off x="2314970" y="4677333"/>
            <a:ext cx="398935" cy="398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lnTo>
                  <a:pt x="2843" y="2560"/>
                </a:lnTo>
                <a:lnTo>
                  <a:pt x="18843" y="2560"/>
                </a:lnTo>
                <a:lnTo>
                  <a:pt x="21403" y="0"/>
                </a:lnTo>
                <a:lnTo>
                  <a:pt x="282" y="0"/>
                </a:lnTo>
                <a:close/>
                <a:moveTo>
                  <a:pt x="0" y="197"/>
                </a:moveTo>
                <a:lnTo>
                  <a:pt x="0" y="21403"/>
                </a:lnTo>
                <a:lnTo>
                  <a:pt x="2560" y="18841"/>
                </a:lnTo>
                <a:lnTo>
                  <a:pt x="2560" y="2759"/>
                </a:lnTo>
                <a:lnTo>
                  <a:pt x="0" y="197"/>
                </a:lnTo>
                <a:close/>
                <a:moveTo>
                  <a:pt x="21600" y="282"/>
                </a:moveTo>
                <a:lnTo>
                  <a:pt x="19040" y="2843"/>
                </a:lnTo>
                <a:lnTo>
                  <a:pt x="19040" y="18757"/>
                </a:lnTo>
                <a:lnTo>
                  <a:pt x="21600" y="21318"/>
                </a:lnTo>
                <a:lnTo>
                  <a:pt x="21600" y="282"/>
                </a:lnTo>
                <a:close/>
                <a:moveTo>
                  <a:pt x="2843" y="19040"/>
                </a:moveTo>
                <a:lnTo>
                  <a:pt x="282" y="21600"/>
                </a:lnTo>
                <a:lnTo>
                  <a:pt x="21403" y="21600"/>
                </a:lnTo>
                <a:lnTo>
                  <a:pt x="18841" y="19040"/>
                </a:lnTo>
                <a:lnTo>
                  <a:pt x="2843" y="1904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33" name="新增歷史名言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新增歷史名言</a:t>
            </a:r>
          </a:p>
        </p:txBody>
      </p:sp>
      <p:pic>
        <p:nvPicPr>
          <p:cNvPr id="43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2910" y="1161860"/>
            <a:ext cx="5684780" cy="2934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7763" y="5043137"/>
            <a:ext cx="5769277" cy="3127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38" name="新增大標題與副標題等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新增大標題與副標題等</a:t>
            </a:r>
          </a:p>
        </p:txBody>
      </p:sp>
      <p:pic>
        <p:nvPicPr>
          <p:cNvPr id="43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510" y="787907"/>
            <a:ext cx="3275580" cy="3235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4327" y="4528466"/>
            <a:ext cx="2581945" cy="4506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86258">
              <a:defRPr sz="3920"/>
            </a:pPr>
            <a:r>
              <a:t>R Markdown</a:t>
            </a:r>
          </a:p>
          <a:p>
            <a:pPr defTabSz="286258">
              <a:defRPr sz="3920"/>
            </a:pPr>
            <a:r>
              <a:t>基本文法說明</a:t>
            </a:r>
          </a:p>
        </p:txBody>
      </p:sp>
      <p:sp>
        <p:nvSpPr>
          <p:cNvPr id="443" name="新增目錄(要先新增各種標題) 可調整目錄顯示深度(預設為2)和新增章節編號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2849"/>
            </a:pPr>
            <a:r>
              <a:t>新增目錄(要先新增各種標題)</a:t>
            </a:r>
            <a:br/>
            <a:r>
              <a:t>可調整目錄顯示深度(預設為2)和新增章節編號</a:t>
            </a:r>
          </a:p>
        </p:txBody>
      </p:sp>
      <p:pic>
        <p:nvPicPr>
          <p:cNvPr id="44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470" y="1379103"/>
            <a:ext cx="4219555" cy="4132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507" y="1379103"/>
            <a:ext cx="6073311" cy="4132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48" name="新增超連結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新增超連結</a:t>
            </a:r>
          </a:p>
          <a:p>
            <a:pPr/>
            <a:r>
              <a:t>與連結名稱</a:t>
            </a:r>
          </a:p>
        </p:txBody>
      </p:sp>
      <p:pic>
        <p:nvPicPr>
          <p:cNvPr id="44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4316" y="3750273"/>
            <a:ext cx="6481968" cy="653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51" y="5308356"/>
            <a:ext cx="4567498" cy="1149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53" name="匯入圖片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匯入圖片</a:t>
            </a:r>
          </a:p>
          <a:p>
            <a:pPr/>
            <a:r>
              <a:t>使用圖片相對路徑</a:t>
            </a:r>
          </a:p>
          <a:p>
            <a:pPr/>
            <a:r>
              <a:t>如果成功找到圖檔</a:t>
            </a:r>
          </a:p>
          <a:p>
            <a:pPr/>
            <a:r>
              <a:t>就會預覽顯示</a:t>
            </a:r>
          </a:p>
        </p:txBody>
      </p:sp>
      <p:pic>
        <p:nvPicPr>
          <p:cNvPr id="45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5325" y="349026"/>
            <a:ext cx="5839950" cy="274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1847" y="3339917"/>
            <a:ext cx="6166906" cy="6231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58" name="新增條列項目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新增條列項目</a:t>
            </a:r>
          </a:p>
          <a:p>
            <a:pPr/>
            <a:r>
              <a:t>使用二個空格或是 tab 縮排</a:t>
            </a:r>
          </a:p>
        </p:txBody>
      </p:sp>
      <p:pic>
        <p:nvPicPr>
          <p:cNvPr id="45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8300" y="827731"/>
            <a:ext cx="5334000" cy="2922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8300" y="4567130"/>
            <a:ext cx="5334000" cy="2922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63" name="新增表格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新增表格</a:t>
            </a:r>
          </a:p>
          <a:p>
            <a:pPr/>
            <a:r>
              <a:t>各列使用’|’ 隔開</a:t>
            </a:r>
          </a:p>
          <a:p>
            <a:pPr/>
            <a:r>
              <a:t>‘|’位在 Enter 上方</a:t>
            </a:r>
          </a:p>
          <a:p>
            <a:pPr/>
            <a:r>
              <a:t>第一行是各列標題</a:t>
            </a:r>
          </a:p>
          <a:p>
            <a:pPr/>
            <a:r>
              <a:t>第二行藉由擺放冒號決定對齊方式</a:t>
            </a:r>
          </a:p>
        </p:txBody>
      </p:sp>
      <p:pic>
        <p:nvPicPr>
          <p:cNvPr id="46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5714" y="888249"/>
            <a:ext cx="5859173" cy="3176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2328" y="4735517"/>
            <a:ext cx="6105944" cy="1277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68" name="新增長橫線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新增長橫線</a:t>
            </a:r>
          </a:p>
        </p:txBody>
      </p:sp>
      <p:pic>
        <p:nvPicPr>
          <p:cNvPr id="46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2330" y="1298631"/>
            <a:ext cx="4425940" cy="266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7362" y="5517132"/>
            <a:ext cx="4015876" cy="2529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基本文法說明</a:t>
            </a:r>
          </a:p>
        </p:txBody>
      </p:sp>
      <p:sp>
        <p:nvSpPr>
          <p:cNvPr id="473" name="新增頁尾註解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新增頁尾註解</a:t>
            </a:r>
          </a:p>
          <a:p>
            <a:pPr/>
            <a:r>
              <a:t>Html 會在最後面</a:t>
            </a:r>
          </a:p>
          <a:p>
            <a:pPr/>
            <a:r>
              <a:t>pdf會在該頁底部</a:t>
            </a:r>
          </a:p>
        </p:txBody>
      </p:sp>
      <p:pic>
        <p:nvPicPr>
          <p:cNvPr id="47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9104" y="1080299"/>
            <a:ext cx="5652392" cy="309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9104" y="5233199"/>
            <a:ext cx="5652392" cy="3097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478" name="在文章內插入短程式碼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在文章內插入短程式碼</a:t>
            </a:r>
          </a:p>
          <a:p>
            <a:pPr/>
            <a:r>
              <a:t>不會編譯</a:t>
            </a:r>
          </a:p>
          <a:p>
            <a:pPr/>
            <a:r>
              <a:t>‘`’位於Esc鍵附近</a:t>
            </a:r>
          </a:p>
        </p:txBody>
      </p:sp>
      <p:pic>
        <p:nvPicPr>
          <p:cNvPr id="47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9088" y="3590428"/>
            <a:ext cx="5132424" cy="645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9088" y="5044638"/>
            <a:ext cx="5132424" cy="645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截圖 2020-06-15 上午11.12.43.png" descr="截圖 2020-06-15 上午11.12.4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56390" y="837382"/>
            <a:ext cx="9683735" cy="5576936"/>
          </a:xfrm>
          <a:prstGeom prst="rect">
            <a:avLst/>
          </a:prstGeom>
        </p:spPr>
      </p:pic>
      <p:sp>
        <p:nvSpPr>
          <p:cNvPr id="148" name="安裝 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安裝 git</a:t>
            </a:r>
          </a:p>
        </p:txBody>
      </p:sp>
      <p:sp>
        <p:nvSpPr>
          <p:cNvPr id="149" name="https://git-scm.com/download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3071"/>
            </a:pPr>
            <a:r>
              <a:rPr u="sng">
                <a:hlinkClick r:id="rId3" invalidUrl="" action="" tgtFrame="" tooltip="" history="1" highlightClick="0" endSnd="0"/>
              </a:rPr>
              <a:t>https://git-scm.com/downloads</a:t>
            </a:r>
          </a:p>
          <a:p>
            <a:pPr defTabSz="484886">
              <a:defRPr sz="3071"/>
            </a:pPr>
            <a:r>
              <a:t>依照預設指示安裝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483" name="在文章內插入會編譯的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在文章內插入會編譯的</a:t>
            </a:r>
          </a:p>
          <a:p>
            <a:pPr/>
            <a:r>
              <a:t>短程式碼</a:t>
            </a:r>
          </a:p>
          <a:p>
            <a:pPr/>
            <a:r>
              <a:t>目前短程式碼只支援R</a:t>
            </a:r>
          </a:p>
        </p:txBody>
      </p:sp>
      <p:pic>
        <p:nvPicPr>
          <p:cNvPr id="48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7546" y="2326372"/>
            <a:ext cx="4495507" cy="1376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1255" y="4927437"/>
            <a:ext cx="4588090" cy="1404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488" name="宣告變數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08254">
              <a:defRPr sz="3218"/>
            </a:pPr>
            <a:r>
              <a:t>宣告變數</a:t>
            </a:r>
          </a:p>
          <a:p>
            <a:pPr defTabSz="508254">
              <a:defRPr sz="3218"/>
            </a:pPr>
            <a:r>
              <a:t>在上方新增 params</a:t>
            </a:r>
          </a:p>
          <a:p>
            <a:pPr defTabSz="508254">
              <a:defRPr sz="3218"/>
            </a:pPr>
            <a:r>
              <a:t>以`變數名:值’宣告</a:t>
            </a:r>
          </a:p>
          <a:p>
            <a:pPr defTabSz="508254">
              <a:defRPr sz="3218"/>
            </a:pPr>
            <a:r>
              <a:t>並在下面`r `內</a:t>
            </a:r>
          </a:p>
          <a:p>
            <a:pPr defTabSz="508254">
              <a:defRPr sz="3218"/>
            </a:pPr>
            <a:r>
              <a:t>以`params$變數名’取用</a:t>
            </a:r>
          </a:p>
          <a:p>
            <a:pPr defTabSz="508254">
              <a:defRPr sz="3218"/>
            </a:pPr>
            <a:r>
              <a:t>Knit -&gt; Knit with Parameters</a:t>
            </a:r>
          </a:p>
          <a:p>
            <a:pPr defTabSz="508254">
              <a:defRPr sz="3218"/>
            </a:pPr>
            <a:r>
              <a:t>用於當次編譯修改變數值</a:t>
            </a:r>
          </a:p>
        </p:txBody>
      </p:sp>
      <p:pic>
        <p:nvPicPr>
          <p:cNvPr id="48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1350" y="1032656"/>
            <a:ext cx="4787900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00" y="2902517"/>
            <a:ext cx="4267200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99350" y="3603980"/>
            <a:ext cx="3771900" cy="294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494" name="R Markdow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 </a:t>
            </a:r>
          </a:p>
          <a:p>
            <a:pPr/>
            <a:r>
              <a:t>文件註解形式</a:t>
            </a:r>
          </a:p>
          <a:p>
            <a:pPr/>
            <a:r>
              <a:t>用來說明文件程式碼作用</a:t>
            </a:r>
          </a:p>
        </p:txBody>
      </p:sp>
      <p:pic>
        <p:nvPicPr>
          <p:cNvPr id="49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8536" y="1390439"/>
            <a:ext cx="5013529" cy="2476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2028" y="5569767"/>
            <a:ext cx="4906544" cy="2424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499" name="你可以在文件內使用 LaTeX 指令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你可以在文件內使用 LaTeX 指令</a:t>
            </a:r>
          </a:p>
          <a:p>
            <a:pPr/>
            <a:r>
              <a:t>在 pdf 有效果</a:t>
            </a:r>
          </a:p>
          <a:p>
            <a:pPr/>
            <a:r>
              <a:t>但在 html 會直接被忽略</a:t>
            </a:r>
          </a:p>
        </p:txBody>
      </p:sp>
      <p:pic>
        <p:nvPicPr>
          <p:cNvPr id="50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8300" y="1150486"/>
            <a:ext cx="5334000" cy="2088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8300" y="3705644"/>
            <a:ext cx="5334000" cy="2088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3231" y="6260802"/>
            <a:ext cx="5544139" cy="1909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505" name="你可以在文件內使用 html 標籤語法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你可以在文件內使用 html 標籤語法</a:t>
            </a:r>
          </a:p>
          <a:p>
            <a:pPr/>
            <a:r>
              <a:t>對 html 有效果</a:t>
            </a:r>
          </a:p>
          <a:p>
            <a:pPr/>
            <a:r>
              <a:t>但在 Pdf 只是普通文字</a:t>
            </a:r>
          </a:p>
        </p:txBody>
      </p:sp>
      <p:pic>
        <p:nvPicPr>
          <p:cNvPr id="50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7573" y="1233583"/>
            <a:ext cx="6075454" cy="2092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4711" y="3831289"/>
            <a:ext cx="5334001" cy="1837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1846" y="6173640"/>
            <a:ext cx="5439732" cy="1873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511" name="新增較長程式碼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3404"/>
            </a:pPr>
            <a:r>
              <a:t>新增較長程式碼</a:t>
            </a:r>
          </a:p>
          <a:p>
            <a:pPr defTabSz="537463">
              <a:defRPr sz="3404"/>
            </a:pPr>
            <a:r>
              <a:t>其他程式語言需要套件輔助</a:t>
            </a:r>
          </a:p>
          <a:p>
            <a:pPr defTabSz="537463">
              <a:defRPr sz="3404"/>
            </a:pPr>
            <a:r>
              <a:t>有些支援語言沒有顯示在此清單，例如 javascript, CSS</a:t>
            </a:r>
          </a:p>
          <a:p>
            <a:pPr defTabSz="537463">
              <a:defRPr sz="3404"/>
            </a:pPr>
            <a:r>
              <a:t>以下介紹相關設定</a:t>
            </a:r>
          </a:p>
        </p:txBody>
      </p:sp>
      <p:pic>
        <p:nvPicPr>
          <p:cNvPr id="51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7758" y="493839"/>
            <a:ext cx="5675085" cy="2999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影像" descr="影像"/>
          <p:cNvPicPr>
            <a:picLocks noChangeAspect="1"/>
          </p:cNvPicPr>
          <p:nvPr/>
        </p:nvPicPr>
        <p:blipFill>
          <a:blip r:embed="rId3">
            <a:extLst/>
          </a:blip>
          <a:srcRect l="0" t="0" r="49797" b="0"/>
          <a:stretch>
            <a:fillRect/>
          </a:stretch>
        </p:blipFill>
        <p:spPr>
          <a:xfrm>
            <a:off x="6505035" y="3748746"/>
            <a:ext cx="5463168" cy="1428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0140" y="5432840"/>
            <a:ext cx="5334001" cy="2126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517" name="改變編譯結果前置符號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改變編譯結果前置符號</a:t>
            </a:r>
          </a:p>
          <a:p>
            <a:pPr/>
            <a:r>
              <a:t>預設值: ##</a:t>
            </a:r>
          </a:p>
        </p:txBody>
      </p:sp>
      <p:pic>
        <p:nvPicPr>
          <p:cNvPr id="51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7392" y="4707297"/>
            <a:ext cx="5791029" cy="3448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5906" y="1165590"/>
            <a:ext cx="5334001" cy="2926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522" name="顯示/隱藏原始碼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顯示/隱藏原始碼</a:t>
            </a:r>
          </a:p>
          <a:p>
            <a:pPr/>
            <a:r>
              <a:t>預設值: TRUE</a:t>
            </a:r>
          </a:p>
        </p:txBody>
      </p:sp>
      <p:pic>
        <p:nvPicPr>
          <p:cNvPr id="52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5518" y="1575692"/>
            <a:ext cx="4943697" cy="2712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3005" y="5190445"/>
            <a:ext cx="5128723" cy="2813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527" name="程式碼發生錯誤時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程式碼發生錯誤時</a:t>
            </a:r>
          </a:p>
          <a:p>
            <a:pPr/>
            <a:r>
              <a:t>顯示錯誤訊息(TRUE)</a:t>
            </a:r>
          </a:p>
          <a:p>
            <a:pPr/>
            <a:r>
              <a:t>或是中斷編譯(FALSE)</a:t>
            </a:r>
          </a:p>
          <a:p>
            <a:pPr/>
            <a:r>
              <a:t>預設值 : FALSE</a:t>
            </a:r>
          </a:p>
        </p:txBody>
      </p:sp>
      <p:pic>
        <p:nvPicPr>
          <p:cNvPr id="52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7067" y="1222527"/>
            <a:ext cx="4836537" cy="26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9217" y="4624118"/>
            <a:ext cx="5532236" cy="3298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532" name="決定是否編譯此程式碼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決定是否編譯此程式碼</a:t>
            </a:r>
          </a:p>
          <a:p>
            <a:pPr/>
            <a:r>
              <a:t>預設值 : TRUE</a:t>
            </a:r>
          </a:p>
        </p:txBody>
      </p:sp>
      <p:pic>
        <p:nvPicPr>
          <p:cNvPr id="53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4193" y="1487340"/>
            <a:ext cx="4674607" cy="259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4193" y="5322537"/>
            <a:ext cx="4674606" cy="259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95339" y="1581264"/>
            <a:ext cx="9605837" cy="4089172"/>
          </a:xfrm>
          <a:prstGeom prst="rect">
            <a:avLst/>
          </a:prstGeom>
        </p:spPr>
      </p:pic>
      <p:sp>
        <p:nvSpPr>
          <p:cNvPr id="152" name="安裝 R 語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安裝 R 語言</a:t>
            </a:r>
          </a:p>
        </p:txBody>
      </p:sp>
      <p:sp>
        <p:nvSpPr>
          <p:cNvPr id="153" name="https://cran.r-project.org/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97941">
              <a:defRPr sz="3059"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https://cran.r-project.org/</a:t>
            </a:r>
          </a:p>
          <a:p>
            <a:pPr defTabSz="297941">
              <a:defRPr sz="3059">
                <a:latin typeface="+mn-lt"/>
                <a:ea typeface="+mn-ea"/>
                <a:cs typeface="+mn-cs"/>
                <a:sym typeface="Helvetica Neue Medium"/>
              </a:defRPr>
            </a:pPr>
            <a:r>
              <a:t>依照預設安裝程序安裝即可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537" name="決定編譯程式碼後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決定編譯程式碼後</a:t>
            </a:r>
          </a:p>
          <a:p>
            <a:pPr/>
            <a:r>
              <a:t>是否呈現原始碼與結果</a:t>
            </a:r>
          </a:p>
          <a:p>
            <a:pPr/>
            <a:r>
              <a:t>預設值：TRUE</a:t>
            </a:r>
          </a:p>
        </p:txBody>
      </p:sp>
      <p:pic>
        <p:nvPicPr>
          <p:cNvPr id="53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8871" y="1021335"/>
            <a:ext cx="5532859" cy="3534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8871" y="5014616"/>
            <a:ext cx="5532859" cy="3534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 Markdow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  <a:p>
            <a:pPr/>
            <a:r>
              <a:t>內嵌程式碼相關</a:t>
            </a:r>
          </a:p>
        </p:txBody>
      </p:sp>
      <p:sp>
        <p:nvSpPr>
          <p:cNvPr id="542" name="有些設定可以疊加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有些設定可以疊加</a:t>
            </a:r>
          </a:p>
          <a:p>
            <a:pPr/>
            <a:r>
              <a:t>使用’,’隔開</a:t>
            </a:r>
          </a:p>
        </p:txBody>
      </p:sp>
      <p:pic>
        <p:nvPicPr>
          <p:cNvPr id="54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4381" y="1629357"/>
            <a:ext cx="5005971" cy="1999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0366" y="4710908"/>
            <a:ext cx="5334001" cy="2130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hank you for you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for your </a:t>
            </a:r>
          </a:p>
          <a:p>
            <a:pPr/>
            <a:r>
              <a:t>Attention!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